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037" r:id="rId1"/>
  </p:sldMasterIdLst>
  <p:notesMasterIdLst>
    <p:notesMasterId r:id="rId31"/>
  </p:notesMasterIdLst>
  <p:handoutMasterIdLst>
    <p:handoutMasterId r:id="rId32"/>
  </p:handoutMasterIdLst>
  <p:sldIdLst>
    <p:sldId id="272" r:id="rId2"/>
    <p:sldId id="281" r:id="rId3"/>
    <p:sldId id="275" r:id="rId4"/>
    <p:sldId id="338" r:id="rId5"/>
    <p:sldId id="382" r:id="rId6"/>
    <p:sldId id="411" r:id="rId7"/>
    <p:sldId id="413" r:id="rId8"/>
    <p:sldId id="412" r:id="rId9"/>
    <p:sldId id="414" r:id="rId10"/>
    <p:sldId id="383" r:id="rId11"/>
    <p:sldId id="381" r:id="rId12"/>
    <p:sldId id="346" r:id="rId13"/>
    <p:sldId id="347" r:id="rId14"/>
    <p:sldId id="385" r:id="rId15"/>
    <p:sldId id="339" r:id="rId16"/>
    <p:sldId id="408" r:id="rId17"/>
    <p:sldId id="410" r:id="rId18"/>
    <p:sldId id="343" r:id="rId19"/>
    <p:sldId id="391" r:id="rId20"/>
    <p:sldId id="398" r:id="rId21"/>
    <p:sldId id="396" r:id="rId22"/>
    <p:sldId id="386" r:id="rId23"/>
    <p:sldId id="399" r:id="rId24"/>
    <p:sldId id="397" r:id="rId25"/>
    <p:sldId id="409" r:id="rId26"/>
    <p:sldId id="334" r:id="rId27"/>
    <p:sldId id="335" r:id="rId28"/>
    <p:sldId id="336" r:id="rId29"/>
    <p:sldId id="337" r:id="rId30"/>
  </p:sldIdLst>
  <p:sldSz cx="7315200" cy="4114800"/>
  <p:notesSz cx="6858000" cy="9144000"/>
  <p:defaultTextStyle>
    <a:defPPr>
      <a:defRPr lang="en-US"/>
    </a:defPPr>
    <a:lvl1pPr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322263" indent="-11747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646113" indent="-23812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969963" indent="-35718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293813" indent="-47783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6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00C7D6"/>
    <a:srgbClr val="F8981D"/>
    <a:srgbClr val="8D6ED9"/>
    <a:srgbClr val="009DDF"/>
    <a:srgbClr val="C26FD6"/>
    <a:srgbClr val="EC634D"/>
    <a:srgbClr val="7AC83E"/>
    <a:srgbClr val="A9D425"/>
    <a:srgbClr val="F9D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48"/>
  </p:normalViewPr>
  <p:slideViewPr>
    <p:cSldViewPr snapToGrid="0">
      <p:cViewPr varScale="1">
        <p:scale>
          <a:sx n="156" d="100"/>
          <a:sy n="156" d="100"/>
        </p:scale>
        <p:origin x="1180" y="88"/>
      </p:cViewPr>
      <p:guideLst>
        <p:guide orient="horz" pos="1296"/>
        <p:guide pos="230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D623AC0A-85DE-4CA0-ADE2-5E13AD42D026}" type="datetime1">
              <a:rPr lang="en-US"/>
              <a:pPr>
                <a:defRPr/>
              </a:pPr>
              <a:t>9/20/2018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4A4A8D6-9470-4DB7-9BD7-445A27FC4B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1210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521371C-CBB3-4368-A4D9-AA39F6B7E462}" type="datetime1">
              <a:rPr lang="en-US"/>
              <a:pPr>
                <a:defRPr/>
              </a:pPr>
              <a:t>9/20/2018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11B43CDF-1D78-47C9-9EB7-BA4F1CF35C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8724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292100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5857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8778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171575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1465092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758111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051129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344147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78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678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21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19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54EE4CC-3770-4541-BBE6-62DDD48AE2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7F2BE2-5D9A-4769-9D9A-9410B1C6F7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" y="0"/>
            <a:ext cx="7309785" cy="4114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A7E4BD-75C0-45D5-8867-67C7C25D064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3400" y="838200"/>
            <a:ext cx="3750994" cy="989297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57200" y="2501846"/>
            <a:ext cx="4953000" cy="786205"/>
          </a:xfrm>
          <a:prstGeom prst="rect">
            <a:avLst/>
          </a:prstGeom>
        </p:spPr>
        <p:txBody>
          <a:bodyPr lIns="58603" tIns="29301" rIns="58603" bIns="29301" anchor="t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Session Name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533400" y="2343170"/>
            <a:ext cx="3557557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01017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idx="10"/>
          </p:nvPr>
        </p:nvSpPr>
        <p:spPr>
          <a:xfrm>
            <a:off x="3772498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95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4"/>
          </p:nvPr>
        </p:nvSpPr>
        <p:spPr>
          <a:xfrm>
            <a:off x="213360" y="1079138"/>
            <a:ext cx="3314102" cy="288994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/>
          <p:cNvSpPr>
            <a:spLocks noGrp="1"/>
          </p:cNvSpPr>
          <p:nvPr>
            <p:ph idx="15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" y="594186"/>
            <a:ext cx="3375061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Challenge text styles</a:t>
            </a:r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705361" y="594186"/>
            <a:ext cx="3381239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Solution text styles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901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llenge / 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06228" y="594186"/>
            <a:ext cx="3221233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Challenge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" y="601138"/>
            <a:ext cx="294398" cy="2943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947" y="583623"/>
            <a:ext cx="294398" cy="294398"/>
          </a:xfrm>
          <a:prstGeom prst="rect">
            <a:avLst/>
          </a:prstGeom>
        </p:spPr>
      </p:pic>
      <p:sp>
        <p:nvSpPr>
          <p:cNvPr id="1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006954" y="594186"/>
            <a:ext cx="3168442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Solution text styles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213360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717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Chicago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6" y="111555"/>
            <a:ext cx="898632" cy="8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45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6" y="111555"/>
            <a:ext cx="898632" cy="80469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5565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/Rec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0"/>
            <a:ext cx="2971800" cy="4114800"/>
          </a:xfrm>
          <a:prstGeom prst="rect">
            <a:avLst/>
          </a:prstGeom>
          <a:gradFill flip="none" rotWithShape="1">
            <a:gsLst>
              <a:gs pos="38000">
                <a:schemeClr val="tx1">
                  <a:lumMod val="95000"/>
                  <a:lumOff val="5000"/>
                </a:schemeClr>
              </a:gs>
              <a:gs pos="67000">
                <a:schemeClr val="tx1">
                  <a:lumMod val="95000"/>
                  <a:lumOff val="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46494" y="914400"/>
            <a:ext cx="6613106" cy="2713315"/>
          </a:xfrm>
          <a:prstGeom prst="rect">
            <a:avLst/>
          </a:prstGeom>
        </p:spPr>
        <p:txBody>
          <a:bodyPr lIns="58603" tIns="29301" rIns="58603" bIns="29301" anchor="t" anchorCtr="0">
            <a:noAutofit/>
          </a:bodyPr>
          <a:lstStyle>
            <a:lvl1pPr marL="285750" indent="-285750">
              <a:spcBef>
                <a:spcPts val="1800"/>
              </a:spcBef>
              <a:buFontTx/>
              <a:buBlip>
                <a:blip r:embed="rId3"/>
              </a:buBlip>
              <a:defRPr sz="20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 marL="3238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 marL="64770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 marL="9715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 marL="1293812" indent="0">
              <a:spcBef>
                <a:spcPts val="800"/>
              </a:spcBef>
              <a:buFont typeface="Arial"/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Brief summary item list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494" y="437669"/>
            <a:ext cx="6622342" cy="349623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2400" b="1" i="0" baseline="0">
                <a:solidFill>
                  <a:srgbClr val="00C7D6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summary title style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98953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ur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827087"/>
            <a:ext cx="70104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04800" y="180756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 dirty="0">
                <a:solidFill>
                  <a:srgbClr val="00C7D6"/>
                </a:solidFill>
                <a:latin typeface="+mj-lt"/>
              </a:rPr>
              <a:t>Resources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81000" y="1039678"/>
            <a:ext cx="6578600" cy="26670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5120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6796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vey Pro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85800" y="1885180"/>
            <a:ext cx="59436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0" y="1143000"/>
            <a:ext cx="59436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3200" b="1" dirty="0">
                <a:solidFill>
                  <a:srgbClr val="00C7D6"/>
                </a:solidFill>
                <a:latin typeface="+mj-lt"/>
              </a:rPr>
              <a:t>How’d We Do?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914400" y="2068316"/>
            <a:ext cx="54864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400" b="0" dirty="0">
                <a:solidFill>
                  <a:schemeClr val="bg1"/>
                </a:solidFill>
                <a:latin typeface="+mj-lt"/>
              </a:rPr>
              <a:t>Remember to rate this session in the survey widget of the mobile app.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1555"/>
            <a:ext cx="898644" cy="8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9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" y="461"/>
            <a:ext cx="7313556" cy="411387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822" y="461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85800" y="1359357"/>
            <a:ext cx="59436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0" y="685800"/>
            <a:ext cx="59436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3200" b="1" dirty="0">
                <a:solidFill>
                  <a:srgbClr val="00C7D6"/>
                </a:solidFill>
                <a:latin typeface="+mj-lt"/>
              </a:rPr>
              <a:t>Meet Our Sponsors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95300" y="1538102"/>
            <a:ext cx="6324600" cy="17851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200" b="0" dirty="0">
                <a:solidFill>
                  <a:schemeClr val="bg1"/>
                </a:solidFill>
                <a:latin typeface="+mj-lt"/>
              </a:rPr>
              <a:t>Visit our sponsors in the Community Pavilion to learn about their services and Relativity integrations. Submit your completed sponsor passport for the chance to win one</a:t>
            </a:r>
            <a:r>
              <a:rPr lang="en-US" sz="2200" b="0" baseline="0" dirty="0">
                <a:solidFill>
                  <a:schemeClr val="bg1"/>
                </a:solidFill>
                <a:latin typeface="+mj-lt"/>
              </a:rPr>
              <a:t> of three</a:t>
            </a:r>
            <a:r>
              <a:rPr lang="en-US" sz="2200" b="0" dirty="0">
                <a:solidFill>
                  <a:schemeClr val="bg1"/>
                </a:solidFill>
                <a:latin typeface="+mj-lt"/>
              </a:rPr>
              <a:t> Relativity Fest passes.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1555"/>
            <a:ext cx="898644" cy="80469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690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1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13716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4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 rot="5400000">
            <a:off x="1878821" y="2034541"/>
            <a:ext cx="3557557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7" name="TextBox 6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58127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2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 rot="5400000">
            <a:off x="1878821" y="2034541"/>
            <a:ext cx="3557557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61744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3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7051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292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2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7315200" cy="4114800"/>
          </a:xfrm>
          <a:prstGeom prst="rect">
            <a:avLst/>
          </a:prstGeom>
        </p:spPr>
      </p:pic>
      <p:sp>
        <p:nvSpPr>
          <p:cNvPr id="33" name="Rectangle 32"/>
          <p:cNvSpPr/>
          <p:nvPr userDrawn="1"/>
        </p:nvSpPr>
        <p:spPr>
          <a:xfrm>
            <a:off x="0" y="0"/>
            <a:ext cx="2971800" cy="4114800"/>
          </a:xfrm>
          <a:prstGeom prst="rect">
            <a:avLst/>
          </a:prstGeom>
          <a:gradFill flip="none" rotWithShape="1">
            <a:gsLst>
              <a:gs pos="38000">
                <a:schemeClr val="tx1">
                  <a:lumMod val="95000"/>
                  <a:lumOff val="5000"/>
                </a:schemeClr>
              </a:gs>
              <a:gs pos="67000">
                <a:schemeClr val="tx1">
                  <a:lumMod val="95000"/>
                  <a:lumOff val="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25" name="Rectangle 2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0" y="798731"/>
            <a:ext cx="70104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rgbClr val="00C7D6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304800" y="152400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 dirty="0">
                <a:solidFill>
                  <a:srgbClr val="00C7D6"/>
                </a:solidFill>
                <a:latin typeface="+mj-lt"/>
              </a:rPr>
              <a:t>Agenda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381000" y="990600"/>
            <a:ext cx="6578600" cy="27432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80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7621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85800" y="1447800"/>
            <a:ext cx="5943600" cy="486951"/>
          </a:xfrm>
          <a:prstGeom prst="rect">
            <a:avLst/>
          </a:prstGeom>
        </p:spPr>
        <p:txBody>
          <a:bodyPr lIns="58603" tIns="29301" rIns="58603" bIns="29301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3600" b="1" i="0" baseline="0">
                <a:solidFill>
                  <a:schemeClr val="bg1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685800" y="2193102"/>
            <a:ext cx="5943600" cy="486951"/>
          </a:xfrm>
          <a:prstGeom prst="rect">
            <a:avLst/>
          </a:prstGeom>
        </p:spPr>
        <p:txBody>
          <a:bodyPr lIns="58603" tIns="29301" rIns="58603" bIns="29301" anchor="t"/>
          <a:lstStyle>
            <a:lvl1pPr marL="0" indent="0" algn="ctr"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85800" y="2071183"/>
            <a:ext cx="5943600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6" name="TextBox 5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64597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ection Header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1828800"/>
            <a:ext cx="6096000" cy="443753"/>
          </a:xfrm>
          <a:prstGeom prst="rect">
            <a:avLst/>
          </a:prstGeom>
        </p:spPr>
        <p:txBody>
          <a:bodyPr lIns="58603" tIns="29301" rIns="58603" bIns="29301" anchor="ctr"/>
          <a:lstStyle>
            <a:lvl1pPr algn="ctr">
              <a:spcAft>
                <a:spcPts val="0"/>
              </a:spcAft>
              <a:defRPr sz="3000" b="0" i="0" cap="none" baseline="0">
                <a:solidFill>
                  <a:srgbClr val="FFFFFF"/>
                </a:solidFill>
                <a:effectLst/>
                <a:latin typeface="+mj-lt"/>
                <a:cs typeface="Calibri"/>
              </a:defRPr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31929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rd in the F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04800" y="2865848"/>
            <a:ext cx="6202678" cy="182152"/>
          </a:xfrm>
          <a:prstGeom prst="rect">
            <a:avLst/>
          </a:prstGeom>
        </p:spPr>
        <p:txBody>
          <a:bodyPr lIns="54864" tIns="29301" rIns="58603" bIns="29301" anchor="b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1100" b="0" i="0" baseline="0">
                <a:solidFill>
                  <a:schemeClr val="bg1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" y="2582314"/>
            <a:ext cx="6202680" cy="262218"/>
          </a:xfrm>
          <a:prstGeom prst="rect">
            <a:avLst/>
          </a:prstGeom>
        </p:spPr>
        <p:txBody>
          <a:bodyPr lIns="54864" tIns="29301" rIns="58603" bIns="29301" anchor="ctr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 i="0" baseline="0">
                <a:solidFill>
                  <a:srgbClr val="F8981D"/>
                </a:solidFill>
                <a:latin typeface="+mj-lt"/>
                <a:cs typeface="Calibri"/>
              </a:defRPr>
            </a:lvl1pPr>
            <a:lvl2pPr marL="3236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47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71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94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184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42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658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895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629505"/>
            <a:ext cx="6202680" cy="1871858"/>
          </a:xfrm>
          <a:prstGeom prst="rect">
            <a:avLst/>
          </a:prstGeom>
        </p:spPr>
        <p:txBody>
          <a:bodyPr lIns="58603" tIns="29301" rIns="58603" bIns="29301" anchor="b" anchorCtr="0">
            <a:normAutofit/>
          </a:bodyPr>
          <a:lstStyle>
            <a:lvl1pPr algn="l">
              <a:lnSpc>
                <a:spcPct val="100000"/>
              </a:lnSpc>
              <a:defRPr sz="18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</a:lstStyle>
          <a:p>
            <a:pPr lvl="0"/>
            <a:r>
              <a:rPr lang="en-US" dirty="0"/>
              <a:t>“Click to edit testimonial from a really grateful and appreciative customer or industry expert.”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75080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599"/>
            <a:ext cx="6873240" cy="335896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3066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571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0" r:id="rId3"/>
    <p:sldLayoutId id="2147484041" r:id="rId4"/>
    <p:sldLayoutId id="2147484042" r:id="rId5"/>
    <p:sldLayoutId id="2147484043" r:id="rId6"/>
    <p:sldLayoutId id="2147484044" r:id="rId7"/>
    <p:sldLayoutId id="2147484045" r:id="rId8"/>
    <p:sldLayoutId id="2147484046" r:id="rId9"/>
    <p:sldLayoutId id="2147484047" r:id="rId10"/>
    <p:sldLayoutId id="2147484048" r:id="rId11"/>
    <p:sldLayoutId id="2147484049" r:id="rId12"/>
    <p:sldLayoutId id="2147484050" r:id="rId13"/>
    <p:sldLayoutId id="2147484051" r:id="rId14"/>
    <p:sldLayoutId id="2147484052" r:id="rId15"/>
    <p:sldLayoutId id="2147484053" r:id="rId16"/>
    <p:sldLayoutId id="2147484054" r:id="rId17"/>
    <p:sldLayoutId id="2147484055" r:id="rId18"/>
    <p:sldLayoutId id="2147484056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322263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2pPr>
      <a:lvl3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3pPr>
      <a:lvl4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4pPr>
      <a:lvl5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5pPr>
      <a:lvl6pPr marL="293018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6pPr>
      <a:lvl7pPr marL="586037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7pPr>
      <a:lvl8pPr marL="879055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8pPr>
      <a:lvl9pPr marL="1172074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9pPr>
    </p:titleStyle>
    <p:bodyStyle>
      <a:lvl1pPr marL="241300" indent="-241300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3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23875" indent="-200025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80803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7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13188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454150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780287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975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27664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51352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368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7376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1065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4753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18442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2131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65819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8950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lativitydev/transfer-api-samples" TargetMode="Externa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transfer-api-samples#project-skelet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transfer-api-samples#replace-main-method-and-add-helper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lativitydev/transfer-api-samples#general-concepts-and-configuration" TargetMode="Externa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fest2018-current-sandbox.relativity.one/Relativity" TargetMode="Externa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lativitydev/transfer-api-samples#basic-demo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transfer-api-samples#basic-start-or-debug" TargetMode="External"/><Relationship Id="rId2" Type="http://schemas.openxmlformats.org/officeDocument/2006/relationships/hyperlink" Target="https://github.com/relativitydev/transfer-api-samples#replace-demobasictransferasync-method" TargetMode="Externa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lativitydev/transfer-api-samples#basic-start-or-debug" TargetMode="Externa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lativitydev/transfer-api-samples#advanced-demo" TargetMode="Externa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transfer-api-samples#advanced-start-or-debug" TargetMode="External"/><Relationship Id="rId2" Type="http://schemas.openxmlformats.org/officeDocument/2006/relationships/hyperlink" Target="https://github.com/relativitydev/transfer-api-samples#replace-demoadvancedtransferasync-method" TargetMode="Externa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elativitydev/transfer-api-samples#advanced-start-or-debug" TargetMode="Externa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.relativity.com/" TargetMode="External"/><Relationship Id="rId7" Type="http://schemas.openxmlformats.org/officeDocument/2006/relationships/hyperlink" Target="https://github.com/relativitydev/transfer-cli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github.com/relativitydev/transfer-api-samples" TargetMode="External"/><Relationship Id="rId5" Type="http://schemas.openxmlformats.org/officeDocument/2006/relationships/hyperlink" Target="https://relativitydev.github.io/" TargetMode="External"/><Relationship Id="rId4" Type="http://schemas.openxmlformats.org/officeDocument/2006/relationships/hyperlink" Target="https://devhelp.relativity.com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Transfer API And </a:t>
            </a:r>
            <a:r>
              <a:rPr lang="en-US" dirty="0" err="1"/>
              <a:t>RelativityOne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46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Transferring files does </a:t>
            </a:r>
            <a:r>
              <a:rPr lang="en-US" i="1" dirty="0"/>
              <a:t>not </a:t>
            </a:r>
            <a:r>
              <a:rPr lang="en-US" dirty="0"/>
              <a:t>import documents</a:t>
            </a:r>
            <a:r>
              <a:rPr lang="en-US" i="1" dirty="0"/>
              <a:t>.</a:t>
            </a:r>
          </a:p>
          <a:p>
            <a:pPr lvl="1"/>
            <a:r>
              <a:rPr lang="en-US" b="1" dirty="0"/>
              <a:t>RDC/Import API</a:t>
            </a:r>
            <a:r>
              <a:rPr lang="en-US" dirty="0"/>
              <a:t>: use TAPI to </a:t>
            </a:r>
            <a:r>
              <a:rPr lang="en-US" i="1" dirty="0"/>
              <a:t>transfer </a:t>
            </a:r>
            <a:r>
              <a:rPr lang="en-US" dirty="0"/>
              <a:t>natives/load files to Relativity and eventually bulk insert file metadata.</a:t>
            </a:r>
          </a:p>
          <a:p>
            <a:pPr lvl="1"/>
            <a:r>
              <a:rPr lang="en-US" b="1" dirty="0"/>
              <a:t>Relativity One Staging Explorer</a:t>
            </a:r>
            <a:r>
              <a:rPr lang="en-US" dirty="0"/>
              <a:t>: use TAPI to </a:t>
            </a:r>
            <a:r>
              <a:rPr lang="en-US" i="1" dirty="0"/>
              <a:t>transfer </a:t>
            </a:r>
            <a:r>
              <a:rPr lang="en-US" dirty="0"/>
              <a:t>natives to a </a:t>
            </a:r>
            <a:r>
              <a:rPr lang="en-US" i="1" dirty="0"/>
              <a:t>staging location </a:t>
            </a:r>
            <a:r>
              <a:rPr lang="en-US" dirty="0"/>
              <a:t>for eventual processing.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Transfer vs Import</a:t>
            </a:r>
          </a:p>
        </p:txBody>
      </p:sp>
    </p:spTree>
    <p:extLst>
      <p:ext uri="{BB962C8B-B14F-4D97-AF65-F5344CB8AC3E}">
        <p14:creationId xmlns:p14="http://schemas.microsoft.com/office/powerpoint/2010/main" val="278540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Getting Started</a:t>
            </a:r>
            <a:endParaRPr lang="en-US" b="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3432A-4880-3341-BC7B-3982DD4F9E0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42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https://github.com/relativitydev/transfer-api-samples</a:t>
            </a:r>
            <a:endParaRPr lang="en-US" dirty="0"/>
          </a:p>
          <a:p>
            <a:r>
              <a:rPr lang="en-US" dirty="0"/>
              <a:t>The “Sample solution and tutorial” contains all the instructions for today’s workshop.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Workbook</a:t>
            </a:r>
          </a:p>
          <a:p>
            <a:r>
              <a:rPr lang="en-US"/>
              <a:t>Document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50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fr-FR" dirty="0"/>
              <a:t>C:\SourceCode\Relativity.Transfer.Sample\ Relativity.Transfer.Sample.sln solution.</a:t>
            </a:r>
          </a:p>
          <a:p>
            <a:r>
              <a:rPr lang="en-US" dirty="0"/>
              <a:t>Review the “Project Skeleton” instructions.</a:t>
            </a:r>
          </a:p>
          <a:p>
            <a:pPr lvl="1"/>
            <a:r>
              <a:rPr lang="en-US" dirty="0">
                <a:hlinkClick r:id="rId3"/>
              </a:rPr>
              <a:t>https://github.com/relativitydev/transfer-api-samples#project-skeleton</a:t>
            </a:r>
            <a:endParaRPr lang="en-US" dirty="0"/>
          </a:p>
          <a:p>
            <a:pPr lvl="1"/>
            <a:r>
              <a:rPr lang="en-US" b="1" dirty="0"/>
              <a:t>Pay close attention to the Binding redirects/Json.NET details.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Visual Studio Project</a:t>
            </a:r>
          </a:p>
        </p:txBody>
      </p:sp>
    </p:spTree>
    <p:extLst>
      <p:ext uri="{BB962C8B-B14F-4D97-AF65-F5344CB8AC3E}">
        <p14:creationId xmlns:p14="http://schemas.microsoft.com/office/powerpoint/2010/main" val="97397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Follow the “Replace Main Method and Add Helpers” step.</a:t>
            </a:r>
          </a:p>
          <a:p>
            <a:pPr lvl="1"/>
            <a:r>
              <a:rPr lang="en-US" dirty="0">
                <a:hlinkClick r:id="rId3"/>
              </a:rPr>
              <a:t>https://github.com/relativitydev/transfer-api-samples#replace-main-method-and-add-helpers</a:t>
            </a:r>
            <a:endParaRPr lang="en-US" dirty="0"/>
          </a:p>
          <a:p>
            <a:r>
              <a:rPr lang="en-US" dirty="0"/>
              <a:t>Additional Sample Classes</a:t>
            </a:r>
          </a:p>
          <a:p>
            <a:pPr lvl="1"/>
            <a:r>
              <a:rPr lang="en-US" dirty="0"/>
              <a:t>Console2: adds headers for each API operation and changes the console text color.</a:t>
            </a:r>
          </a:p>
          <a:p>
            <a:pPr lvl="1"/>
            <a:r>
              <a:rPr lang="en-US" dirty="0" err="1"/>
              <a:t>AutoDeleteDirectory</a:t>
            </a:r>
            <a:r>
              <a:rPr lang="en-US" dirty="0"/>
              <a:t>: creates a temp directory and uses Dispose to auto delete.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Additional Project Setup</a:t>
            </a:r>
          </a:p>
        </p:txBody>
      </p:sp>
    </p:spTree>
    <p:extLst>
      <p:ext uri="{BB962C8B-B14F-4D97-AF65-F5344CB8AC3E}">
        <p14:creationId xmlns:p14="http://schemas.microsoft.com/office/powerpoint/2010/main" val="406259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cs typeface="Arial"/>
              </a:rPr>
              <a:t>General Concepts and Configuration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8A3D9-94E3-F248-900D-7240520DBF2C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12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Navigate to the “General Concepts and Configuration” step.</a:t>
            </a:r>
          </a:p>
          <a:p>
            <a:pPr lvl="1"/>
            <a:r>
              <a:rPr lang="en-US" dirty="0">
                <a:hlinkClick r:id="rId2"/>
              </a:rPr>
              <a:t>https://github.com/relativitydev/transfer-api-samples#general-concepts-and-configuration</a:t>
            </a:r>
            <a:endParaRPr lang="en-US" dirty="0"/>
          </a:p>
          <a:p>
            <a:r>
              <a:rPr lang="en-US" dirty="0"/>
              <a:t>General Approach</a:t>
            </a:r>
          </a:p>
          <a:p>
            <a:pPr lvl="1"/>
            <a:r>
              <a:rPr lang="en-US" dirty="0"/>
              <a:t>Initialize the </a:t>
            </a:r>
            <a:r>
              <a:rPr lang="en-US" dirty="0" err="1"/>
              <a:t>GlobalSettings</a:t>
            </a:r>
            <a:r>
              <a:rPr lang="en-US" dirty="0"/>
              <a:t> object.</a:t>
            </a:r>
          </a:p>
          <a:p>
            <a:pPr lvl="1"/>
            <a:r>
              <a:rPr lang="en-US" dirty="0"/>
              <a:t>Create the </a:t>
            </a:r>
            <a:r>
              <a:rPr lang="en-US" dirty="0" err="1"/>
              <a:t>ClientConfiguration</a:t>
            </a:r>
            <a:r>
              <a:rPr lang="en-US" dirty="0"/>
              <a:t> object.</a:t>
            </a:r>
          </a:p>
          <a:p>
            <a:pPr lvl="1"/>
            <a:r>
              <a:rPr lang="en-US" dirty="0"/>
              <a:t>Create the </a:t>
            </a:r>
            <a:r>
              <a:rPr lang="en-US" dirty="0" err="1"/>
              <a:t>ITransferLog</a:t>
            </a:r>
            <a:r>
              <a:rPr lang="en-US" dirty="0"/>
              <a:t> object.</a:t>
            </a:r>
          </a:p>
          <a:p>
            <a:pPr lvl="1"/>
            <a:r>
              <a:rPr lang="en-US" dirty="0"/>
              <a:t>Create the </a:t>
            </a:r>
            <a:r>
              <a:rPr lang="en-US" dirty="0" err="1"/>
              <a:t>IRelativityTransferHost</a:t>
            </a:r>
            <a:r>
              <a:rPr lang="en-US" dirty="0"/>
              <a:t> object.</a:t>
            </a:r>
          </a:p>
          <a:p>
            <a:pPr lvl="1"/>
            <a:r>
              <a:rPr lang="en-US" dirty="0"/>
              <a:t>Create the </a:t>
            </a:r>
            <a:r>
              <a:rPr lang="en-US" dirty="0" err="1"/>
              <a:t>ITransferClient</a:t>
            </a:r>
            <a:r>
              <a:rPr lang="en-US" dirty="0"/>
              <a:t> object.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232410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Open the Program class in Visual Studio.</a:t>
            </a:r>
          </a:p>
          <a:p>
            <a:r>
              <a:rPr lang="en-US" dirty="0"/>
              <a:t>Find the </a:t>
            </a:r>
            <a:r>
              <a:rPr lang="en-US" dirty="0" err="1"/>
              <a:t>CreateRelativityTransferHost</a:t>
            </a:r>
            <a:r>
              <a:rPr lang="en-US" dirty="0"/>
              <a:t> method.</a:t>
            </a:r>
          </a:p>
          <a:p>
            <a:r>
              <a:rPr lang="en-US" dirty="0"/>
              <a:t>Use the following parameters:</a:t>
            </a:r>
          </a:p>
          <a:p>
            <a:pPr lvl="1"/>
            <a:r>
              <a:rPr lang="en-US" dirty="0">
                <a:hlinkClick r:id="rId2"/>
              </a:rPr>
              <a:t>https://fest2018-current-sandbox.relativity.one/Relativity</a:t>
            </a:r>
            <a:endParaRPr lang="en-US" dirty="0"/>
          </a:p>
          <a:p>
            <a:pPr lvl="1"/>
            <a:r>
              <a:rPr lang="en-US" dirty="0"/>
              <a:t>Workspace: 1081808</a:t>
            </a:r>
          </a:p>
          <a:p>
            <a:pPr lvl="1"/>
            <a:r>
              <a:rPr lang="en-US" dirty="0"/>
              <a:t>Enter the supplied username/password.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Update URL and Credentials</a:t>
            </a:r>
          </a:p>
        </p:txBody>
      </p:sp>
    </p:spTree>
    <p:extLst>
      <p:ext uri="{BB962C8B-B14F-4D97-AF65-F5344CB8AC3E}">
        <p14:creationId xmlns:p14="http://schemas.microsoft.com/office/powerpoint/2010/main" val="3538145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Basic Demo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7DF6-5B84-480F-8354-DEC294752A05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13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Navigate to the “Basic Demo” step.</a:t>
            </a:r>
          </a:p>
          <a:p>
            <a:pPr lvl="1"/>
            <a:r>
              <a:rPr lang="en-US" dirty="0">
                <a:hlinkClick r:id="rId2"/>
              </a:rPr>
              <a:t>https://github.com/relativitydev/transfer-api-samples#basic-demo</a:t>
            </a:r>
            <a:endParaRPr lang="en-US" dirty="0"/>
          </a:p>
          <a:p>
            <a:r>
              <a:rPr lang="en-US" dirty="0"/>
              <a:t>General Approach</a:t>
            </a:r>
          </a:p>
          <a:p>
            <a:pPr lvl="1"/>
            <a:r>
              <a:rPr lang="en-US" dirty="0"/>
              <a:t>Get the workspace file share object.</a:t>
            </a:r>
          </a:p>
          <a:p>
            <a:pPr lvl="1"/>
            <a:r>
              <a:rPr lang="en-US" dirty="0"/>
              <a:t>Create an upload transfer request for 1 test file.</a:t>
            </a:r>
          </a:p>
          <a:p>
            <a:pPr lvl="1"/>
            <a:r>
              <a:rPr lang="en-US" dirty="0"/>
              <a:t>Submit the transfer request, await completion, and display the results.</a:t>
            </a:r>
          </a:p>
          <a:p>
            <a:pPr lvl="1"/>
            <a:r>
              <a:rPr lang="en-US" dirty="0"/>
              <a:t>Create a download transfer request for 1 test file.</a:t>
            </a:r>
          </a:p>
          <a:p>
            <a:pPr lvl="1"/>
            <a:r>
              <a:rPr lang="en-US" dirty="0"/>
              <a:t>Submit the transfer request, await completion, and display the results.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06468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Scott Parillo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88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 with and follow the “Replace </a:t>
            </a:r>
            <a:r>
              <a:rPr lang="en-US" dirty="0" err="1"/>
              <a:t>DemoBasicTransferAsync</a:t>
            </a:r>
            <a:r>
              <a:rPr lang="en-US" dirty="0"/>
              <a:t> Method” step.</a:t>
            </a:r>
          </a:p>
          <a:p>
            <a:pPr lvl="1"/>
            <a:r>
              <a:rPr lang="en-US" dirty="0">
                <a:hlinkClick r:id="rId2"/>
              </a:rPr>
              <a:t>https://github.com/relativitydev/transfer-api-samples#replace-demobasictransferasync-method</a:t>
            </a:r>
            <a:endParaRPr lang="en-US" dirty="0"/>
          </a:p>
          <a:p>
            <a:r>
              <a:rPr lang="en-US" dirty="0"/>
              <a:t>Stop at the “Basic Start or Debug” step.</a:t>
            </a:r>
          </a:p>
          <a:p>
            <a:pPr lvl="1"/>
            <a:r>
              <a:rPr lang="en-US" dirty="0">
                <a:hlinkClick r:id="rId3"/>
              </a:rPr>
              <a:t>https://github.com/relativitydev/transfer-api-samples#basic-start-or-debug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Basic Demo Steps</a:t>
            </a:r>
          </a:p>
        </p:txBody>
      </p:sp>
    </p:spTree>
    <p:extLst>
      <p:ext uri="{BB962C8B-B14F-4D97-AF65-F5344CB8AC3E}">
        <p14:creationId xmlns:p14="http://schemas.microsoft.com/office/powerpoint/2010/main" val="18690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Follow the “Basic Start or Debug” step.</a:t>
            </a:r>
          </a:p>
          <a:p>
            <a:pPr lvl="1"/>
            <a:r>
              <a:rPr lang="en-US" dirty="0">
                <a:hlinkClick r:id="rId2"/>
              </a:rPr>
              <a:t>https://github.com/relativitydev/transfer-api-samples#basic-start-or-debug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Execute the Demo</a:t>
            </a:r>
          </a:p>
        </p:txBody>
      </p:sp>
    </p:spTree>
    <p:extLst>
      <p:ext uri="{BB962C8B-B14F-4D97-AF65-F5344CB8AC3E}">
        <p14:creationId xmlns:p14="http://schemas.microsoft.com/office/powerpoint/2010/main" val="320090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Advanced Demo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7DF6-5B84-480F-8354-DEC294752A05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576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Navigate to the “Advanced Demo” step.</a:t>
            </a:r>
          </a:p>
          <a:p>
            <a:pPr lvl="1"/>
            <a:r>
              <a:rPr lang="en-US" dirty="0">
                <a:hlinkClick r:id="rId2"/>
              </a:rPr>
              <a:t>https://github.com/relativitydev/transfer-api-samples#advanced-demo</a:t>
            </a:r>
            <a:endParaRPr lang="en-US" dirty="0"/>
          </a:p>
          <a:p>
            <a:r>
              <a:rPr lang="en-US" dirty="0"/>
              <a:t>General Approach</a:t>
            </a:r>
          </a:p>
          <a:p>
            <a:pPr lvl="1"/>
            <a:r>
              <a:rPr lang="en-US" dirty="0"/>
              <a:t>Create an Aspera configuration object/TAPI client.</a:t>
            </a:r>
          </a:p>
          <a:p>
            <a:pPr lvl="1"/>
            <a:r>
              <a:rPr lang="en-US" dirty="0"/>
              <a:t>Specify a target file share.</a:t>
            </a:r>
          </a:p>
          <a:p>
            <a:pPr lvl="1"/>
            <a:r>
              <a:rPr lang="en-US" dirty="0"/>
              <a:t>Search for the local dataset.</a:t>
            </a:r>
          </a:p>
          <a:p>
            <a:pPr lvl="1"/>
            <a:r>
              <a:rPr lang="en-US" dirty="0"/>
              <a:t>Create an upload transfer job request, subscribe to transfer events, and create an upload transfer job. </a:t>
            </a:r>
          </a:p>
          <a:p>
            <a:pPr lvl="1"/>
            <a:r>
              <a:rPr lang="en-US" dirty="0"/>
              <a:t>Add the search result local paths to the job.</a:t>
            </a:r>
          </a:p>
          <a:p>
            <a:pPr lvl="1"/>
            <a:r>
              <a:rPr lang="en-US" dirty="0"/>
              <a:t>Await upload completion and display the results.</a:t>
            </a:r>
          </a:p>
          <a:p>
            <a:pPr lvl="1"/>
            <a:r>
              <a:rPr lang="en-US" dirty="0"/>
              <a:t>Create a download transfer job request, subscribe to transfer events, and create a download transfer job.</a:t>
            </a:r>
          </a:p>
          <a:p>
            <a:pPr lvl="1"/>
            <a:r>
              <a:rPr lang="en-US" dirty="0"/>
              <a:t>Add the search result remote paths to the job.</a:t>
            </a:r>
          </a:p>
          <a:p>
            <a:pPr lvl="1"/>
            <a:r>
              <a:rPr lang="en-US" dirty="0"/>
              <a:t>Change the data rate.</a:t>
            </a:r>
          </a:p>
          <a:p>
            <a:pPr lvl="1"/>
            <a:r>
              <a:rPr lang="en-US" dirty="0"/>
              <a:t>Await download completion and display the results.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41661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 with and follow the “Replace </a:t>
            </a:r>
            <a:r>
              <a:rPr lang="en-US" dirty="0" err="1"/>
              <a:t>DemoAdvancedTransferAsync</a:t>
            </a:r>
            <a:r>
              <a:rPr lang="en-US" dirty="0"/>
              <a:t> Method” step.</a:t>
            </a:r>
          </a:p>
          <a:p>
            <a:pPr lvl="1"/>
            <a:r>
              <a:rPr lang="en-US" dirty="0">
                <a:hlinkClick r:id="rId2"/>
              </a:rPr>
              <a:t>https://github.com/relativitydev/transfer-api-samples#replace-demoadvancedtransferasync-method</a:t>
            </a:r>
            <a:endParaRPr lang="en-US" dirty="0"/>
          </a:p>
          <a:p>
            <a:r>
              <a:rPr lang="en-US" dirty="0"/>
              <a:t>Stop at the “Advanced Start or Debug” step.</a:t>
            </a:r>
          </a:p>
          <a:p>
            <a:pPr lvl="1"/>
            <a:r>
              <a:rPr lang="en-US" dirty="0">
                <a:hlinkClick r:id="rId3"/>
              </a:rPr>
              <a:t>https://github.com/relativitydev/transfer-api-samples#advanced-start-or-debug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Advanced Demo Steps</a:t>
            </a:r>
          </a:p>
        </p:txBody>
      </p:sp>
    </p:spTree>
    <p:extLst>
      <p:ext uri="{BB962C8B-B14F-4D97-AF65-F5344CB8AC3E}">
        <p14:creationId xmlns:p14="http://schemas.microsoft.com/office/powerpoint/2010/main" val="131059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Follow the “Advanced Start or Debug” step.</a:t>
            </a:r>
          </a:p>
          <a:p>
            <a:pPr lvl="1"/>
            <a:r>
              <a:rPr lang="en-US" dirty="0">
                <a:hlinkClick r:id="rId2"/>
              </a:rPr>
              <a:t>https://github.com/relativitydev/transfer-api-samples#advanced-start-or-debug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Execute the Demo</a:t>
            </a:r>
          </a:p>
        </p:txBody>
      </p:sp>
    </p:spTree>
    <p:extLst>
      <p:ext uri="{BB962C8B-B14F-4D97-AF65-F5344CB8AC3E}">
        <p14:creationId xmlns:p14="http://schemas.microsoft.com/office/powerpoint/2010/main" val="4006599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600"/>
              </a:spcBef>
            </a:pPr>
            <a:r>
              <a:rPr lang="en-US" dirty="0"/>
              <a:t>Relativity Community (</a:t>
            </a:r>
            <a:r>
              <a:rPr lang="en-US" dirty="0">
                <a:hlinkClick r:id="rId3"/>
              </a:rPr>
              <a:t>community.relativity.com</a:t>
            </a:r>
            <a:r>
              <a:rPr lang="en-US" dirty="0"/>
              <a:t>)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Developer Group</a:t>
            </a:r>
          </a:p>
          <a:p>
            <a:pPr lvl="0">
              <a:spcBef>
                <a:spcPts val="600"/>
              </a:spcBef>
            </a:pPr>
            <a:r>
              <a:rPr lang="en-US" dirty="0"/>
              <a:t>DevHelp Community (</a:t>
            </a:r>
            <a:r>
              <a:rPr lang="en-US" dirty="0">
                <a:hlinkClick r:id="rId4"/>
              </a:rPr>
              <a:t>devhelp.relativity.com</a:t>
            </a:r>
            <a:r>
              <a:rPr lang="en-US" dirty="0"/>
              <a:t>)</a:t>
            </a:r>
          </a:p>
          <a:p>
            <a:pPr lvl="0">
              <a:spcBef>
                <a:spcPts val="600"/>
              </a:spcBef>
            </a:pPr>
            <a:r>
              <a:rPr lang="en-US" dirty="0" err="1"/>
              <a:t>RelativityDev</a:t>
            </a:r>
            <a:r>
              <a:rPr lang="en-US" dirty="0"/>
              <a:t> GitHub (</a:t>
            </a:r>
            <a:r>
              <a:rPr lang="en-US" u="sng" dirty="0">
                <a:hlinkClick r:id="rId5"/>
              </a:rPr>
              <a:t>relativitydev.github.io</a:t>
            </a:r>
            <a:r>
              <a:rPr lang="en-US" dirty="0"/>
              <a:t>)</a:t>
            </a:r>
          </a:p>
          <a:p>
            <a:pPr lvl="1">
              <a:spcBef>
                <a:spcPts val="600"/>
              </a:spcBef>
            </a:pPr>
            <a:r>
              <a:rPr lang="en-US" dirty="0">
                <a:hlinkClick r:id="rId6"/>
              </a:rPr>
              <a:t>https://github.com/relativitydev/transfer-api-samples</a:t>
            </a:r>
            <a:endParaRPr lang="en-US" dirty="0"/>
          </a:p>
          <a:p>
            <a:pPr lvl="1">
              <a:spcBef>
                <a:spcPts val="600"/>
              </a:spcBef>
            </a:pPr>
            <a:r>
              <a:rPr lang="en-US" dirty="0">
                <a:hlinkClick r:id="rId7"/>
              </a:rPr>
              <a:t>https://github.com/relativitydev/transfer-cli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47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405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345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6031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58603" tIns="29301" rIns="58603" bIns="29301" anchor="t">
            <a:normAutofit/>
          </a:bodyPr>
          <a:lstStyle/>
          <a:p>
            <a:r>
              <a:rPr lang="en-US" dirty="0">
                <a:cs typeface="Arial"/>
              </a:rPr>
              <a:t>Overview (15 mins)</a:t>
            </a:r>
          </a:p>
          <a:p>
            <a:r>
              <a:rPr lang="en-US" dirty="0">
                <a:cs typeface="Arial"/>
              </a:rPr>
              <a:t>Getting Started (15 mins)</a:t>
            </a:r>
          </a:p>
          <a:p>
            <a:pPr lvl="0"/>
            <a:r>
              <a:rPr lang="en-US" dirty="0"/>
              <a:t>General Concepts and Configuration (20 mins)</a:t>
            </a:r>
          </a:p>
          <a:p>
            <a:pPr lvl="0"/>
            <a:r>
              <a:rPr lang="en-US" dirty="0"/>
              <a:t>Basic Demo (30 mins)</a:t>
            </a:r>
          </a:p>
          <a:p>
            <a:pPr lvl="0"/>
            <a:r>
              <a:rPr lang="en-US" dirty="0"/>
              <a:t>Advanced Demo (30 mins)</a:t>
            </a:r>
          </a:p>
          <a:p>
            <a:pPr lvl="0"/>
            <a:r>
              <a:rPr lang="en-US" dirty="0"/>
              <a:t>Wrap up (10 mins)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04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Overview</a:t>
            </a:r>
            <a:endParaRPr lang="en-US" b="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3432A-4880-3341-BC7B-3982DD4F9E0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Addressed several </a:t>
            </a:r>
            <a:r>
              <a:rPr lang="en-US" dirty="0" err="1"/>
              <a:t>RelativityOne</a:t>
            </a:r>
            <a:r>
              <a:rPr lang="en-US" dirty="0"/>
              <a:t> needs</a:t>
            </a:r>
          </a:p>
          <a:p>
            <a:pPr lvl="1"/>
            <a:r>
              <a:rPr lang="en-US" dirty="0"/>
              <a:t>RDC/IAPI: how will these work w/o direct access?</a:t>
            </a:r>
          </a:p>
          <a:p>
            <a:pPr lvl="1"/>
            <a:r>
              <a:rPr lang="en-US" dirty="0"/>
              <a:t>Staging data for processing</a:t>
            </a:r>
          </a:p>
          <a:p>
            <a:pPr lvl="1"/>
            <a:r>
              <a:rPr lang="en-US" dirty="0"/>
              <a:t>Performance</a:t>
            </a:r>
          </a:p>
          <a:p>
            <a:pPr lvl="1"/>
            <a:r>
              <a:rPr lang="en-US" dirty="0"/>
              <a:t>Security</a:t>
            </a:r>
          </a:p>
          <a:p>
            <a:r>
              <a:rPr lang="en-US" dirty="0"/>
              <a:t>Filled API and tech gaps</a:t>
            </a:r>
          </a:p>
          <a:p>
            <a:pPr lvl="1"/>
            <a:r>
              <a:rPr lang="en-US" dirty="0"/>
              <a:t>Relativity never had a data transfer API</a:t>
            </a:r>
          </a:p>
          <a:p>
            <a:pPr lvl="1"/>
            <a:r>
              <a:rPr lang="en-US" dirty="0"/>
              <a:t>No high-performance or cloud storage support</a:t>
            </a:r>
          </a:p>
          <a:p>
            <a:pPr lvl="1"/>
            <a:r>
              <a:rPr lang="en-US" dirty="0"/>
              <a:t>Data transfer API’s can be complex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70869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Transfer files from source to Relativity and vice-versa.</a:t>
            </a:r>
          </a:p>
          <a:p>
            <a:r>
              <a:rPr lang="en-US" dirty="0"/>
              <a:t>Supports on-</a:t>
            </a:r>
            <a:r>
              <a:rPr lang="en-US" dirty="0" err="1"/>
              <a:t>prem</a:t>
            </a:r>
            <a:r>
              <a:rPr lang="en-US" dirty="0"/>
              <a:t>/</a:t>
            </a:r>
            <a:r>
              <a:rPr lang="en-US" dirty="0" err="1"/>
              <a:t>RelativityOne</a:t>
            </a:r>
            <a:r>
              <a:rPr lang="en-US" dirty="0"/>
              <a:t> instances.</a:t>
            </a:r>
          </a:p>
          <a:p>
            <a:r>
              <a:rPr lang="en-US" dirty="0"/>
              <a:t>Thread safe and first-class </a:t>
            </a:r>
            <a:r>
              <a:rPr lang="en-US" dirty="0" err="1"/>
              <a:t>async</a:t>
            </a:r>
            <a:r>
              <a:rPr lang="en-US" dirty="0"/>
              <a:t>/await design.</a:t>
            </a:r>
          </a:p>
          <a:p>
            <a:r>
              <a:rPr lang="en-US" dirty="0"/>
              <a:t>Cancellation using </a:t>
            </a:r>
            <a:r>
              <a:rPr lang="en-US" dirty="0" err="1"/>
              <a:t>CancellationToken</a:t>
            </a:r>
            <a:r>
              <a:rPr lang="en-US" dirty="0"/>
              <a:t>.</a:t>
            </a:r>
          </a:p>
          <a:p>
            <a:r>
              <a:rPr lang="en-US" dirty="0"/>
              <a:t>Uniform object model – transfer client/job, configuration, and events.</a:t>
            </a:r>
          </a:p>
          <a:p>
            <a:r>
              <a:rPr lang="en-US" dirty="0"/>
              <a:t>Supports large file counts with minimal resources.</a:t>
            </a:r>
          </a:p>
          <a:p>
            <a:r>
              <a:rPr lang="en-US" dirty="0"/>
              <a:t>Supports HTTP, </a:t>
            </a:r>
            <a:r>
              <a:rPr lang="en-US" dirty="0" err="1"/>
              <a:t>FileShare</a:t>
            </a:r>
            <a:r>
              <a:rPr lang="en-US" dirty="0"/>
              <a:t>, Aspera, </a:t>
            </a:r>
            <a:r>
              <a:rPr lang="en-US" dirty="0" err="1"/>
              <a:t>AzureBlob</a:t>
            </a:r>
            <a:r>
              <a:rPr lang="en-US" dirty="0"/>
              <a:t>, and </a:t>
            </a:r>
            <a:r>
              <a:rPr lang="en-US" dirty="0" err="1"/>
              <a:t>AzureFile</a:t>
            </a:r>
            <a:r>
              <a:rPr lang="en-US" dirty="0"/>
              <a:t> transfer clients.</a:t>
            </a:r>
          </a:p>
          <a:p>
            <a:r>
              <a:rPr lang="en-US" dirty="0"/>
              <a:t>Relativity authentication.</a:t>
            </a:r>
          </a:p>
          <a:p>
            <a:r>
              <a:rPr lang="en-US" dirty="0"/>
              <a:t>Diagnostics with the Relativity Logging framework.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Core Features</a:t>
            </a:r>
          </a:p>
        </p:txBody>
      </p:sp>
    </p:spTree>
    <p:extLst>
      <p:ext uri="{BB962C8B-B14F-4D97-AF65-F5344CB8AC3E}">
        <p14:creationId xmlns:p14="http://schemas.microsoft.com/office/powerpoint/2010/main" val="3516419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Release</a:t>
            </a:r>
          </a:p>
          <a:p>
            <a:r>
              <a:rPr lang="en-US" dirty="0"/>
              <a:t>History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956EC54-7B4A-443B-B444-091235C4B0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4263090"/>
              </p:ext>
            </p:extLst>
          </p:nvPr>
        </p:nvGraphicFramePr>
        <p:xfrm>
          <a:off x="2355397" y="269331"/>
          <a:ext cx="4825092" cy="3739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3682">
                  <a:extLst>
                    <a:ext uri="{9D8B030D-6E8A-4147-A177-3AD203B41FA5}">
                      <a16:colId xmlns:a16="http://schemas.microsoft.com/office/drawing/2014/main" val="4248815854"/>
                    </a:ext>
                  </a:extLst>
                </a:gridCol>
                <a:gridCol w="3511410">
                  <a:extLst>
                    <a:ext uri="{9D8B030D-6E8A-4147-A177-3AD203B41FA5}">
                      <a16:colId xmlns:a16="http://schemas.microsoft.com/office/drawing/2014/main" val="1364596908"/>
                    </a:ext>
                  </a:extLst>
                </a:gridCol>
              </a:tblGrid>
              <a:tr h="336758">
                <a:tc>
                  <a:txBody>
                    <a:bodyPr/>
                    <a:lstStyle/>
                    <a:p>
                      <a:r>
                        <a:rPr lang="en-US" dirty="0"/>
                        <a:t>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320675"/>
                  </a:ext>
                </a:extLst>
              </a:tr>
              <a:tr h="850644">
                <a:tc>
                  <a:txBody>
                    <a:bodyPr/>
                    <a:lstStyle/>
                    <a:p>
                      <a:r>
                        <a:rPr lang="en-US" sz="1150" baseline="0" dirty="0"/>
                        <a:t>Fall 2017</a:t>
                      </a:r>
                    </a:p>
                    <a:p>
                      <a:pPr marL="0" marR="0" lvl="0" indent="0" algn="l" defTabSz="3236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50" baseline="0" dirty="0"/>
                        <a:t>1.X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Initial API design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RDC/IAPI integration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Enhanced statistics and progress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Azure blob/files transfer clients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568721"/>
                  </a:ext>
                </a:extLst>
              </a:tr>
              <a:tr h="850644">
                <a:tc>
                  <a:txBody>
                    <a:bodyPr/>
                    <a:lstStyle/>
                    <a:p>
                      <a:r>
                        <a:rPr lang="en-US" sz="1150" baseline="0" dirty="0"/>
                        <a:t>Spring 2018</a:t>
                      </a:r>
                    </a:p>
                    <a:p>
                      <a:r>
                        <a:rPr lang="en-US" sz="1150" baseline="0" dirty="0"/>
                        <a:t>2.x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ROSE integration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Large dataset support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Stability and resiliency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Bandwidth configuration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221842"/>
                  </a:ext>
                </a:extLst>
              </a:tr>
              <a:tr h="850644">
                <a:tc>
                  <a:txBody>
                    <a:bodyPr/>
                    <a:lstStyle/>
                    <a:p>
                      <a:r>
                        <a:rPr lang="en-US" sz="1150" baseline="0" dirty="0"/>
                        <a:t>Summer 2018</a:t>
                      </a:r>
                    </a:p>
                    <a:p>
                      <a:r>
                        <a:rPr lang="en-US" sz="1150" baseline="0" dirty="0"/>
                        <a:t>3.x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RDC Export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Health checks, diagnostics, and APM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Long path support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BCP/File share/credential data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0572709"/>
                  </a:ext>
                </a:extLst>
              </a:tr>
              <a:tr h="850644">
                <a:tc>
                  <a:txBody>
                    <a:bodyPr/>
                    <a:lstStyle/>
                    <a:p>
                      <a:r>
                        <a:rPr lang="en-US" sz="1150" baseline="0" dirty="0"/>
                        <a:t>Fall 2018</a:t>
                      </a:r>
                    </a:p>
                    <a:p>
                      <a:r>
                        <a:rPr lang="en-US" sz="1150" baseline="0" dirty="0"/>
                        <a:t>4.x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Transfer CLI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File migration and CSV support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File storage API and targeted file shares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Secure objects w/ DPAPI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3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414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IBM technology</a:t>
            </a:r>
          </a:p>
          <a:p>
            <a:r>
              <a:rPr lang="en-US" dirty="0"/>
              <a:t>FASP</a:t>
            </a:r>
            <a:r>
              <a:rPr lang="en-US" baseline="30000" dirty="0"/>
              <a:t>®</a:t>
            </a:r>
            <a:r>
              <a:rPr lang="en-US" dirty="0"/>
              <a:t> Protocol</a:t>
            </a:r>
          </a:p>
          <a:p>
            <a:pPr lvl="1"/>
            <a:r>
              <a:rPr lang="en-US" dirty="0"/>
              <a:t>TCP Channel (33001)</a:t>
            </a:r>
          </a:p>
          <a:p>
            <a:pPr lvl="1"/>
            <a:r>
              <a:rPr lang="en-US" dirty="0"/>
              <a:t>UDP Channel (33001-33050)</a:t>
            </a:r>
          </a:p>
          <a:p>
            <a:r>
              <a:rPr lang="en-US" dirty="0"/>
              <a:t>Advanced bandwidth features</a:t>
            </a:r>
          </a:p>
          <a:p>
            <a:pPr lvl="1"/>
            <a:r>
              <a:rPr lang="en-US" dirty="0"/>
              <a:t>Minimum and target settings</a:t>
            </a:r>
          </a:p>
          <a:p>
            <a:pPr lvl="1"/>
            <a:r>
              <a:rPr lang="en-US" dirty="0"/>
              <a:t>Adjustable at runtime</a:t>
            </a:r>
          </a:p>
          <a:p>
            <a:r>
              <a:rPr lang="en-US" dirty="0"/>
              <a:t>Security</a:t>
            </a:r>
          </a:p>
          <a:p>
            <a:pPr lvl="1"/>
            <a:r>
              <a:rPr lang="en-US" dirty="0"/>
              <a:t>AES-256 encryption</a:t>
            </a:r>
          </a:p>
          <a:p>
            <a:pPr lvl="1"/>
            <a:r>
              <a:rPr lang="en-US" dirty="0"/>
              <a:t>SHA-1 checksums</a:t>
            </a:r>
          </a:p>
          <a:p>
            <a:r>
              <a:rPr lang="en-US" dirty="0" err="1"/>
              <a:t>RelativityOne</a:t>
            </a:r>
            <a:r>
              <a:rPr lang="en-US" dirty="0"/>
              <a:t> Aspera clusters</a:t>
            </a:r>
          </a:p>
          <a:p>
            <a:pPr lvl="1"/>
            <a:r>
              <a:rPr lang="en-US" dirty="0"/>
              <a:t>Per region</a:t>
            </a:r>
          </a:p>
          <a:p>
            <a:pPr lvl="1"/>
            <a:r>
              <a:rPr lang="en-US" dirty="0"/>
              <a:t>Enterprise Server v3.7.4</a:t>
            </a:r>
          </a:p>
          <a:p>
            <a:pPr lvl="1"/>
            <a:r>
              <a:rPr lang="en-US" dirty="0"/>
              <a:t>Supports shared and dedicated servers</a:t>
            </a:r>
          </a:p>
          <a:p>
            <a:pPr lvl="1"/>
            <a:r>
              <a:rPr lang="en-US" dirty="0"/>
              <a:t>Health checks, New Relic APM, and transfer diagnostics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Aspera and </a:t>
            </a:r>
            <a:r>
              <a:rPr lang="en-US" dirty="0" err="1"/>
              <a:t>RelativityOne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35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571892-56EA-459B-BA60-5B04A6B5C2A1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2603557" y="270668"/>
            <a:ext cx="4330405" cy="3791064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Data Transfer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3327460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Relativity Redesign 3">
  <a:themeElements>
    <a:clrScheme name="Relativity Rebrand">
      <a:dk1>
        <a:srgbClr val="000000"/>
      </a:dk1>
      <a:lt1>
        <a:srgbClr val="FFFFFF"/>
      </a:lt1>
      <a:dk2>
        <a:srgbClr val="6E6259"/>
      </a:dk2>
      <a:lt2>
        <a:srgbClr val="8B817A"/>
      </a:lt2>
      <a:accent1>
        <a:srgbClr val="F8981D"/>
      </a:accent1>
      <a:accent2>
        <a:srgbClr val="FFAD33"/>
      </a:accent2>
      <a:accent3>
        <a:srgbClr val="00A5DB"/>
      </a:accent3>
      <a:accent4>
        <a:srgbClr val="098EBC"/>
      </a:accent4>
      <a:accent5>
        <a:srgbClr val="005776"/>
      </a:accent5>
      <a:accent6>
        <a:srgbClr val="F0EFEE"/>
      </a:accent6>
      <a:hlink>
        <a:srgbClr val="F8981D"/>
      </a:hlink>
      <a:folHlink>
        <a:srgbClr val="8B817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75000"/>
            </a:schemeClr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lIns="58603" tIns="29301" rIns="58603" bIns="29301" anchor="ctr"/>
      <a:lstStyle>
        <a:defPPr algn="l">
          <a:spcBef>
            <a:spcPts val="2400"/>
          </a:spcBef>
          <a:defRPr sz="32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955</Words>
  <Application>Microsoft Office PowerPoint</Application>
  <PresentationFormat>Custom</PresentationFormat>
  <Paragraphs>163</Paragraphs>
  <Slides>29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ＭＳ Ｐゴシック</vt:lpstr>
      <vt:lpstr>Arial</vt:lpstr>
      <vt:lpstr>Calibri</vt:lpstr>
      <vt:lpstr>Trebuchet MS</vt:lpstr>
      <vt:lpstr>1_Relativity Redesign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</cp:revision>
  <dcterms:modified xsi:type="dcterms:W3CDTF">2018-09-21T06:44:20Z</dcterms:modified>
</cp:coreProperties>
</file>

<file path=docProps/thumbnail.jpeg>
</file>